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311" r:id="rId4"/>
    <p:sldId id="312" r:id="rId5"/>
    <p:sldId id="264" r:id="rId6"/>
    <p:sldId id="313" r:id="rId7"/>
    <p:sldId id="314" r:id="rId8"/>
    <p:sldId id="315" r:id="rId9"/>
    <p:sldId id="310" r:id="rId10"/>
    <p:sldId id="291" r:id="rId11"/>
    <p:sldId id="292" r:id="rId12"/>
    <p:sldId id="293" r:id="rId13"/>
    <p:sldId id="294" r:id="rId14"/>
    <p:sldId id="295" r:id="rId15"/>
    <p:sldId id="263"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91" d="100"/>
          <a:sy n="91" d="100"/>
        </p:scale>
        <p:origin x="43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763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1742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411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94437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pPr/>
              <a:t>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1505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E91ED6-9D3E-4BAB-B336-E996545A2B25}" type="datetimeFigureOut">
              <a:rPr lang="tr-TR" smtClean="0"/>
              <a:pPr/>
              <a:t>1.11.2023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31259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E91ED6-9D3E-4BAB-B336-E996545A2B25}" type="datetimeFigureOut">
              <a:rPr lang="tr-TR" smtClean="0"/>
              <a:pPr/>
              <a:t>1.11.2023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4781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E91ED6-9D3E-4BAB-B336-E996545A2B25}" type="datetimeFigureOut">
              <a:rPr lang="tr-TR" smtClean="0"/>
              <a:pPr/>
              <a:t>1.11.2023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734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E91ED6-9D3E-4BAB-B336-E996545A2B25}" type="datetimeFigureOut">
              <a:rPr lang="tr-TR" smtClean="0"/>
              <a:pPr/>
              <a:t>1.11.2023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4445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1.11.2023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8706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1.11.2023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94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91ED6-9D3E-4BAB-B336-E996545A2B25}" type="datetimeFigureOut">
              <a:rPr lang="tr-TR" smtClean="0"/>
              <a:pPr/>
              <a:t>1.11.2023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EA5C-D8CC-4D07-B0C3-D20FDDFF5995}" type="slidenum">
              <a:rPr lang="tr-TR" smtClean="0"/>
              <a:pPr/>
              <a:t>‹#›</a:t>
            </a:fld>
            <a:endParaRPr lang="tr-TR"/>
          </a:p>
        </p:txBody>
      </p:sp>
    </p:spTree>
    <p:extLst>
      <p:ext uri="{BB962C8B-B14F-4D97-AF65-F5344CB8AC3E}">
        <p14:creationId xmlns:p14="http://schemas.microsoft.com/office/powerpoint/2010/main" val="26201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12523432"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id="{F38C432D-5372-448E-9829-E0F45631D439}"/>
              </a:ext>
            </a:extLst>
          </p:cNvPr>
          <p:cNvSpPr>
            <a:spLocks noGrp="1" noChangeArrowheads="1"/>
          </p:cNvSpPr>
          <p:nvPr>
            <p:ph type="subTitle" idx="1"/>
          </p:nvPr>
        </p:nvSpPr>
        <p:spPr>
          <a:xfrm>
            <a:off x="4064000" y="2159000"/>
            <a:ext cx="8128000" cy="533400"/>
          </a:xfrm>
        </p:spPr>
        <p:txBody>
          <a:bodyPr/>
          <a:lstStyle/>
          <a:p>
            <a:pPr>
              <a:lnSpc>
                <a:spcPct val="90000"/>
              </a:lnSpc>
            </a:pPr>
            <a:r>
              <a:rPr lang="tr-TR" altLang="tr-TR" sz="3200" b="1" dirty="0" smtClean="0"/>
              <a:t>TURİZM VE OTEL İŞLETMECİLİĞİ</a:t>
            </a:r>
            <a:endParaRPr lang="tr-TR" altLang="tr-TR" sz="3200" b="1" dirty="0"/>
          </a:p>
        </p:txBody>
      </p:sp>
      <p:sp>
        <p:nvSpPr>
          <p:cNvPr id="6" name="Rectangle 8">
            <a:extLst>
              <a:ext uri="{FF2B5EF4-FFF2-40B4-BE49-F238E27FC236}">
                <a16:creationId xmlns:a16="http://schemas.microsoft.com/office/drawing/2014/main" id="{40919079-B759-42A8-9F3B-9A1143AB97DE}"/>
              </a:ext>
            </a:extLst>
          </p:cNvPr>
          <p:cNvSpPr txBox="1">
            <a:spLocks noChangeArrowheads="1"/>
          </p:cNvSpPr>
          <p:nvPr/>
        </p:nvSpPr>
        <p:spPr bwMode="auto">
          <a:xfrm>
            <a:off x="3860800" y="1143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SAMSUN MESLEK YÜKSEKOKULU</a:t>
            </a:r>
            <a:endParaRPr lang="tr-TR" altLang="tr-TR" sz="3200" b="1" dirty="0"/>
          </a:p>
        </p:txBody>
      </p:sp>
      <p:sp>
        <p:nvSpPr>
          <p:cNvPr id="7" name="Rectangle 8">
            <a:extLst>
              <a:ext uri="{FF2B5EF4-FFF2-40B4-BE49-F238E27FC236}">
                <a16:creationId xmlns:a16="http://schemas.microsoft.com/office/drawing/2014/main" id="{FA81E1F3-CB27-487C-8780-092A73586388}"/>
              </a:ext>
            </a:extLst>
          </p:cNvPr>
          <p:cNvSpPr txBox="1">
            <a:spLocks noChangeArrowheads="1"/>
          </p:cNvSpPr>
          <p:nvPr/>
        </p:nvSpPr>
        <p:spPr bwMode="auto">
          <a:xfrm>
            <a:off x="4064000" y="32258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4800" b="1" i="1" dirty="0" smtClean="0"/>
              <a:t>MENÜ PLANLAMA</a:t>
            </a:r>
          </a:p>
          <a:p>
            <a:pPr>
              <a:lnSpc>
                <a:spcPct val="90000"/>
              </a:lnSpc>
            </a:pPr>
            <a:r>
              <a:rPr lang="tr-TR" altLang="tr-TR" sz="4800" b="1" i="1" dirty="0" smtClean="0"/>
              <a:t>6. HAFTA</a:t>
            </a:r>
            <a:endParaRPr lang="tr-TR" altLang="tr-TR" sz="4800" b="1" i="1" dirty="0"/>
          </a:p>
        </p:txBody>
      </p:sp>
      <p:sp>
        <p:nvSpPr>
          <p:cNvPr id="8" name="Rectangle 8">
            <a:extLst>
              <a:ext uri="{FF2B5EF4-FFF2-40B4-BE49-F238E27FC236}">
                <a16:creationId xmlns:a16="http://schemas.microsoft.com/office/drawing/2014/main" id="{2B89DD1B-66F7-4797-94FB-C51343EB1C18}"/>
              </a:ext>
            </a:extLst>
          </p:cNvPr>
          <p:cNvSpPr txBox="1">
            <a:spLocks noChangeArrowheads="1"/>
          </p:cNvSpPr>
          <p:nvPr/>
        </p:nvSpPr>
        <p:spPr bwMode="auto">
          <a:xfrm>
            <a:off x="4064000" y="5334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i="1" dirty="0" err="1" smtClean="0">
                <a:solidFill>
                  <a:schemeClr val="bg1">
                    <a:lumMod val="50000"/>
                  </a:schemeClr>
                </a:solidFill>
              </a:rPr>
              <a:t>Öğr</a:t>
            </a:r>
            <a:r>
              <a:rPr lang="tr-TR" altLang="tr-TR" sz="3200" b="1" i="1" dirty="0" smtClean="0">
                <a:solidFill>
                  <a:schemeClr val="bg1">
                    <a:lumMod val="50000"/>
                  </a:schemeClr>
                </a:solidFill>
              </a:rPr>
              <a:t>. Gör. </a:t>
            </a:r>
            <a:r>
              <a:rPr lang="tr-TR" altLang="tr-TR" sz="3200" b="1" i="1" dirty="0" err="1" smtClean="0">
                <a:solidFill>
                  <a:schemeClr val="bg1">
                    <a:lumMod val="50000"/>
                  </a:schemeClr>
                </a:solidFill>
              </a:rPr>
              <a:t>S.Ali</a:t>
            </a:r>
            <a:r>
              <a:rPr lang="tr-TR" altLang="tr-TR" sz="3200" b="1" i="1" dirty="0" smtClean="0">
                <a:solidFill>
                  <a:schemeClr val="bg1">
                    <a:lumMod val="50000"/>
                  </a:schemeClr>
                </a:solidFill>
              </a:rPr>
              <a:t> ÇELİK</a:t>
            </a:r>
            <a:endParaRPr lang="tr-TR" altLang="tr-TR" sz="3200" b="1" i="1" dirty="0">
              <a:solidFill>
                <a:schemeClr val="bg1">
                  <a:lumMod val="50000"/>
                </a:schemeClr>
              </a:solidFill>
            </a:endParaRPr>
          </a:p>
        </p:txBody>
      </p:sp>
    </p:spTree>
    <p:extLst>
      <p:ext uri="{BB962C8B-B14F-4D97-AF65-F5344CB8AC3E}">
        <p14:creationId xmlns:p14="http://schemas.microsoft.com/office/powerpoint/2010/main" val="4157422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İyi bir şekilde tasarlanmış menü kartı;</a:t>
            </a:r>
            <a:endParaRPr lang="tr-TR" dirty="0"/>
          </a:p>
        </p:txBody>
      </p:sp>
      <p:sp>
        <p:nvSpPr>
          <p:cNvPr id="3" name="2 İçerik Yer Tutucusu"/>
          <p:cNvSpPr>
            <a:spLocks noGrp="1"/>
          </p:cNvSpPr>
          <p:nvPr>
            <p:ph idx="1"/>
          </p:nvPr>
        </p:nvSpPr>
        <p:spPr>
          <a:xfrm>
            <a:off x="838200" y="1690688"/>
            <a:ext cx="10515600" cy="4486275"/>
          </a:xfrm>
        </p:spPr>
        <p:txBody>
          <a:bodyPr/>
          <a:lstStyle/>
          <a:p>
            <a:pPr algn="just"/>
            <a:r>
              <a:rPr lang="tr-TR" dirty="0"/>
              <a:t>Satışları artırmak </a:t>
            </a:r>
            <a:endParaRPr lang="tr-TR" dirty="0" smtClean="0"/>
          </a:p>
          <a:p>
            <a:pPr algn="just">
              <a:buNone/>
            </a:pPr>
            <a:r>
              <a:rPr lang="tr-TR" dirty="0" smtClean="0"/>
              <a:t>• </a:t>
            </a:r>
            <a:r>
              <a:rPr lang="tr-TR" dirty="0"/>
              <a:t>Zamandan tasarruf etmek </a:t>
            </a:r>
            <a:endParaRPr lang="tr-TR" dirty="0" smtClean="0"/>
          </a:p>
          <a:p>
            <a:pPr algn="just">
              <a:buNone/>
            </a:pPr>
            <a:r>
              <a:rPr lang="tr-TR" dirty="0" smtClean="0"/>
              <a:t>• </a:t>
            </a:r>
            <a:r>
              <a:rPr lang="tr-TR" dirty="0"/>
              <a:t>Siparişleri kolaylaştırmak </a:t>
            </a:r>
            <a:endParaRPr lang="tr-TR" dirty="0" smtClean="0"/>
          </a:p>
          <a:p>
            <a:pPr algn="just">
              <a:buNone/>
            </a:pPr>
            <a:r>
              <a:rPr lang="tr-TR" dirty="0" smtClean="0"/>
              <a:t>• </a:t>
            </a:r>
            <a:r>
              <a:rPr lang="tr-TR" dirty="0"/>
              <a:t>Sipariş hatalarını engellemek </a:t>
            </a:r>
            <a:endParaRPr lang="tr-TR" dirty="0" smtClean="0"/>
          </a:p>
          <a:p>
            <a:pPr algn="just">
              <a:buNone/>
            </a:pPr>
            <a:r>
              <a:rPr lang="tr-TR" dirty="0" smtClean="0"/>
              <a:t>• </a:t>
            </a:r>
            <a:r>
              <a:rPr lang="tr-TR" dirty="0"/>
              <a:t>İşletme kalitesi hakkında müşteride bir izlenim uyandırmak </a:t>
            </a:r>
            <a:endParaRPr lang="tr-TR" dirty="0" smtClean="0"/>
          </a:p>
          <a:p>
            <a:pPr algn="just">
              <a:buNone/>
            </a:pPr>
            <a:r>
              <a:rPr lang="tr-TR" dirty="0" smtClean="0"/>
              <a:t>•Müşteriye </a:t>
            </a:r>
            <a:r>
              <a:rPr lang="tr-TR" dirty="0"/>
              <a:t>yiyecek ve içecekler hususunda bilgi vermek, hatırlatmalarda bulunmak </a:t>
            </a:r>
            <a:endParaRPr lang="tr-TR" dirty="0" smtClean="0"/>
          </a:p>
          <a:p>
            <a:pPr algn="just">
              <a:buNone/>
            </a:pPr>
            <a:r>
              <a:rPr lang="tr-TR" dirty="0" smtClean="0"/>
              <a:t>• </a:t>
            </a:r>
            <a:r>
              <a:rPr lang="tr-TR" dirty="0"/>
              <a:t>Müşterileri rahatlatmak, güven </a:t>
            </a:r>
            <a:r>
              <a:rPr lang="tr-TR" dirty="0" smtClean="0"/>
              <a:t>kazanmak</a:t>
            </a:r>
          </a:p>
          <a:p>
            <a:pPr algn="just">
              <a:buNone/>
            </a:pPr>
            <a:r>
              <a:rPr lang="tr-TR" dirty="0" smtClean="0"/>
              <a:t>• </a:t>
            </a:r>
            <a:r>
              <a:rPr lang="tr-TR" dirty="0"/>
              <a:t>İşletme ile ilgili bilgileri içermek gibi amaçları da bulunmaktadır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Menü Kartının Anlamı?</a:t>
            </a:r>
            <a:endParaRPr lang="tr-TR" dirty="0"/>
          </a:p>
        </p:txBody>
      </p:sp>
      <p:pic>
        <p:nvPicPr>
          <p:cNvPr id="5" name="İçerik Yer Tutucusu 4"/>
          <p:cNvPicPr>
            <a:picLocks noGrp="1" noChangeAspect="1"/>
          </p:cNvPicPr>
          <p:nvPr>
            <p:ph idx="1"/>
          </p:nvPr>
        </p:nvPicPr>
        <p:blipFill>
          <a:blip r:embed="rId2"/>
          <a:stretch>
            <a:fillRect/>
          </a:stretch>
        </p:blipFill>
        <p:spPr>
          <a:xfrm>
            <a:off x="1478436" y="1358537"/>
            <a:ext cx="8919598" cy="5104927"/>
          </a:xfrm>
          <a:prstGeom prst="rect">
            <a:avLst/>
          </a:prstGeom>
        </p:spPr>
      </p:pic>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Müşteriler için menü:</a:t>
            </a:r>
          </a:p>
        </p:txBody>
      </p:sp>
      <p:sp>
        <p:nvSpPr>
          <p:cNvPr id="3" name="2 İçerik Yer Tutucusu"/>
          <p:cNvSpPr>
            <a:spLocks noGrp="1"/>
          </p:cNvSpPr>
          <p:nvPr>
            <p:ph idx="1"/>
          </p:nvPr>
        </p:nvSpPr>
        <p:spPr/>
        <p:txBody>
          <a:bodyPr/>
          <a:lstStyle/>
          <a:p>
            <a:pPr algn="just">
              <a:buNone/>
            </a:pPr>
            <a:r>
              <a:rPr lang="tr-TR" dirty="0" smtClean="0"/>
              <a:t>	Menü</a:t>
            </a:r>
            <a:r>
              <a:rPr lang="tr-TR" dirty="0"/>
              <a:t>, işletmenin imajını müşterilere aktarır; ilgi, heyecan ve istek yaratarak müşterilerin toplam yemek deneyimine katkı sağlar. Yiyecek ve içecek sektöründe rekabet şartları gitgide ağırlaşmaktadır. Günümüzde, işletmelerin ayakta kalabilmesi ve rekabet üstünlüğünü yakalayabilmeleri farklılık yaratabilmelerine ve müşteri kitlelerine sundukları ürünün sürekli olarak güncel kalabilmesine bağlıdır. Müşterilerin isteklerinin tatmin edilmesi ve beklentilerine uyulması bu anlamda oldukça önemli olmaktadır (Ülgen ve </a:t>
            </a:r>
            <a:r>
              <a:rPr lang="tr-TR" dirty="0" err="1"/>
              <a:t>Mirze</a:t>
            </a:r>
            <a:r>
              <a:rPr lang="tr-TR" dirty="0"/>
              <a:t>, 2010). Bir yiyecek ve içecek işletmesinin ilk kez deneyimlenmesi esnasında işletmenin ambiyansından sonra ilk izlenim menü ile yaratılmaktadır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38999"/>
            <a:ext cx="10515600" cy="1325563"/>
          </a:xfrm>
        </p:spPr>
        <p:txBody>
          <a:bodyPr/>
          <a:lstStyle/>
          <a:p>
            <a:r>
              <a:rPr lang="tr-TR" dirty="0" smtClean="0"/>
              <a:t>İşçiler (Çalışanlar) için Menü</a:t>
            </a:r>
            <a:endParaRPr lang="tr-TR" dirty="0"/>
          </a:p>
        </p:txBody>
      </p:sp>
      <p:sp>
        <p:nvSpPr>
          <p:cNvPr id="3" name="2 İçerik Yer Tutucusu"/>
          <p:cNvSpPr>
            <a:spLocks noGrp="1"/>
          </p:cNvSpPr>
          <p:nvPr>
            <p:ph idx="1"/>
          </p:nvPr>
        </p:nvSpPr>
        <p:spPr>
          <a:xfrm>
            <a:off x="838200" y="1358537"/>
            <a:ext cx="10515600" cy="4818426"/>
          </a:xfrm>
        </p:spPr>
        <p:txBody>
          <a:bodyPr/>
          <a:lstStyle/>
          <a:p>
            <a:pPr marL="0" indent="0" algn="just">
              <a:buNone/>
            </a:pPr>
            <a:r>
              <a:rPr lang="tr-TR" dirty="0" smtClean="0"/>
              <a:t>Menü</a:t>
            </a:r>
            <a:r>
              <a:rPr lang="tr-TR" dirty="0"/>
              <a:t>, bir işletmenin kuruluşundan işleyişine dek her aşamasını belirleyen bir yol haritası görevi görmektedir. Menü içerisinde yer alan yiyecek ve içecekler işletmenin hangi müşteri kitlesine hitap edeceğini, hangi tarzda ürün sunacağını, ne kadar elemana ihtiyaç duyacağını, hangi niteliklerde personel gereksinimi olduğunu, hangi araç-gereçlere ihtiyaç duyulduğunu belirlemektedir. İşletmenin menüsü, işletme çalışanları açısından hangi ürünlerin ortaya konacağını belirtmektedir. Mutfak personeli, menüde yer alan yiyeceklere göre malzeme ve araç-gereç kullanırlar ve kendilerinden menüde yer alan yiyecek ve içecekleri olması gerektiği gibi hazırlamaları beklenir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Yöneticiler için menü:</a:t>
            </a:r>
          </a:p>
        </p:txBody>
      </p:sp>
      <p:sp>
        <p:nvSpPr>
          <p:cNvPr id="3" name="2 İçerik Yer Tutucusu"/>
          <p:cNvSpPr>
            <a:spLocks noGrp="1"/>
          </p:cNvSpPr>
          <p:nvPr>
            <p:ph idx="1"/>
          </p:nvPr>
        </p:nvSpPr>
        <p:spPr/>
        <p:txBody>
          <a:bodyPr/>
          <a:lstStyle/>
          <a:p>
            <a:pPr algn="just">
              <a:buNone/>
            </a:pPr>
            <a:r>
              <a:rPr lang="tr-TR" dirty="0" smtClean="0"/>
              <a:t>	Menü</a:t>
            </a:r>
            <a:r>
              <a:rPr lang="tr-TR" dirty="0"/>
              <a:t>, basit ifadesiyle yiyecek ve içecek işletmelerinde sunulan ürünlerin bölümlendirilmesiyle müşterilerin seçimlerine yardımcı olması istenen bir araç olarak ifade edilebilir. Fakat daha önce de belirtildiği üzere menü kavramının kapsamı bu kadarla sınırlı olmamaktadır. Bir yiyecek ve içecek işletmesinin nitel ve nicel anlamda değerlendirilmesi menü ile mümkün olmaktadır. Bu açıdan işletme sahipleri ve/ veya yöneticileri için menü oldukça önemli bir planlama ve analiz aracı hâline </a:t>
            </a:r>
            <a:r>
              <a:rPr lang="tr-TR" dirty="0" smtClean="0"/>
              <a:t>gelmektedir</a:t>
            </a:r>
            <a:endParaRPr lang="tr-TR" dirty="0"/>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Yatırımcılar için menü:</a:t>
            </a:r>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Menünün </a:t>
            </a:r>
            <a:r>
              <a:rPr lang="tr-TR" dirty="0"/>
              <a:t>hazırlanması ile birlikte işletmenin kuruluş yeri, çevreye uygunluğu, hitap edeceği pazar, ne kadar bir maliyet gerektireceği gibi konular da kesinlik kazanmaktadır. Yatırımcılar için menüler, bir yiyecek ve içecek işletmesi ile yiyecek ve içecek sektörüne girişte adeta bir ön bilgi formu özelliği taşımaktadır. Yatırımcılar, menüler oluşturulduğunda, yatırım yapacakları işletme ile ilgili yeterli ön bilgilendirmeye sahip olabilmektedirler. Örneğin bir Çin lokantası menüsünün planlanmasıyla birlikte, işletmenin kuruluş yeri açısından nerede konumlandırılacağı, hitap ettiği kitle, hangi ürünlerin servis edileceği, bu ürünler için hangi ekipmanların gerekli olduğu ve bu ürünlerin hangi niteliklerdeki personeller ile servis edilebileceği bilgisi meydana getirilmektedir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678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İşletmeler için menü:</a:t>
            </a:r>
          </a:p>
        </p:txBody>
      </p:sp>
      <p:sp>
        <p:nvSpPr>
          <p:cNvPr id="3" name="İçerik Yer Tutucusu 2"/>
          <p:cNvSpPr>
            <a:spLocks noGrp="1"/>
          </p:cNvSpPr>
          <p:nvPr>
            <p:ph idx="1"/>
          </p:nvPr>
        </p:nvSpPr>
        <p:spPr/>
        <p:txBody>
          <a:bodyPr/>
          <a:lstStyle/>
          <a:p>
            <a:pPr marL="0" indent="0" algn="just">
              <a:buNone/>
            </a:pPr>
            <a:r>
              <a:rPr lang="tr-TR" dirty="0" smtClean="0"/>
              <a:t>Menüler</a:t>
            </a:r>
            <a:r>
              <a:rPr lang="tr-TR" dirty="0"/>
              <a:t>, bir işletmenin imajını belirlemektedir. Pazarlama bilimi çerçevesinde bakıldığında, sunulan ürünün kalitesi öncelikli önem taşımakla birlikte, değişen çağ ve müşteri beklentileri açısından işletmenin nasıl konumlandırıldığı, nasıl algılandığı ve nasıl bir imaja sahip olduğu da oldukça önemli olmaktadır. Özellikle son dönemlerde teknolojinin hızlı ilerleyişi ile birlikte bir yiyecek ve içecek işletmesine gitmek ve oradan hizmet alıyor olmak yalnızca yeme-içme ihtiyacını karşılama güdüsüyle sınırla kalmamaktadır. Yiyecek ve içecek işletmeleri günümüz müşterileri için bir prestij, bir paylaşım, bir konfor ve eğlence alanı anlamına da gelmeye başlamaktadır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002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Ağzının tadını bilenler için menü:</a:t>
            </a:r>
          </a:p>
        </p:txBody>
      </p:sp>
      <p:sp>
        <p:nvSpPr>
          <p:cNvPr id="3" name="İçerik Yer Tutucusu 2"/>
          <p:cNvSpPr>
            <a:spLocks noGrp="1"/>
          </p:cNvSpPr>
          <p:nvPr>
            <p:ph idx="1"/>
          </p:nvPr>
        </p:nvSpPr>
        <p:spPr/>
        <p:txBody>
          <a:bodyPr/>
          <a:lstStyle/>
          <a:p>
            <a:pPr marL="0" indent="0" algn="just">
              <a:buNone/>
            </a:pPr>
            <a:r>
              <a:rPr lang="tr-TR" dirty="0" smtClean="0"/>
              <a:t>Menüler</a:t>
            </a:r>
            <a:r>
              <a:rPr lang="tr-TR" dirty="0"/>
              <a:t>, müşterilerin yiyecek ve içecek işletmeleri için ilk izlenimlerini oluşturur. Menünün etkili planlanması ve dikkat çekici şekilde tasarlanması, müşterinin satın almaya ikna edilmesinde oldukça önemli olmaktadır. Aynı zamanda menüler, kimi ürünlerin daha fazla tercih edilmesine sebep olabilmektedir. Menü içerisinde yer alan yiyecek ve içeceklerin doğru şekilde tanımlanmış olması önemlidir. Özellikle günümüz tüketicisi ne tükettiğiyle oldukça ilgilenmektedir. Yiyecek ya da içeceğin içeriği, tazeliği, nasıl hazırlandığı ne kadar sürede servis edileceği gibi bilgilerin menü içerisinde yer alması gerekmektedir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33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Açlığını gidermek isteyenler için menü:</a:t>
            </a:r>
          </a:p>
        </p:txBody>
      </p:sp>
      <p:sp>
        <p:nvSpPr>
          <p:cNvPr id="3" name="İçerik Yer Tutucusu 2"/>
          <p:cNvSpPr>
            <a:spLocks noGrp="1"/>
          </p:cNvSpPr>
          <p:nvPr>
            <p:ph idx="1"/>
          </p:nvPr>
        </p:nvSpPr>
        <p:spPr/>
        <p:txBody>
          <a:bodyPr/>
          <a:lstStyle/>
          <a:p>
            <a:pPr marL="0" indent="0" algn="just">
              <a:buNone/>
            </a:pPr>
            <a:r>
              <a:rPr lang="tr-TR" dirty="0" smtClean="0"/>
              <a:t>Yiyecek </a:t>
            </a:r>
            <a:r>
              <a:rPr lang="tr-TR" dirty="0"/>
              <a:t>ve içecek işletmeleri, hitap ettikleri kitlenin yanı sıra birçok geçici müşteriye de ev sahipliği yapmaktadırlar. Yalnızca spesifik ürünlerin menülerde yer alması bu bağlamda yeterli olmamaktadır. Müşterilerin bir kısmı yalnızca karnını doyurmak için yiyecek ve içecek işletmelerini tercih edebilir. Böyle müşteriler için menünün şiirselliği, yiyecek ve içecek işletmesinin ambiyansından çok, tercih edeceği yiyecek ve içeceğin içeriği ve doyuruculuğu önem kazanmaktadır.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639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Çoğu insanlar için menü:</a:t>
            </a:r>
          </a:p>
        </p:txBody>
      </p:sp>
      <p:sp>
        <p:nvSpPr>
          <p:cNvPr id="3" name="İçerik Yer Tutucusu 2"/>
          <p:cNvSpPr>
            <a:spLocks noGrp="1"/>
          </p:cNvSpPr>
          <p:nvPr>
            <p:ph idx="1"/>
          </p:nvPr>
        </p:nvSpPr>
        <p:spPr/>
        <p:txBody>
          <a:bodyPr/>
          <a:lstStyle/>
          <a:p>
            <a:pPr marL="0" indent="0" algn="just">
              <a:buNone/>
            </a:pPr>
            <a:r>
              <a:rPr lang="tr-TR" dirty="0" smtClean="0"/>
              <a:t>Menü</a:t>
            </a:r>
            <a:r>
              <a:rPr lang="tr-TR" dirty="0"/>
              <a:t>, genel itibarıyla konu hakkında detaylı bilgisi olmayan ve bu konuyla ilgilenmeyenler için yalnızca bir yemek listesi ve bir fiyat tarifesi anlamına gelmektedir. Ama kavram incelendikçe menünün aslında bir yiyecek ve içecek işletmesi için birçok önemli fonksiyona sahip olduğu ve müşteriler için de ciddi derecede bir algı mekanizması yarattığını söyleyebilmek mümkün olmaktadır. Menünün yalnızca bir fiyat listesi, yemek sıralaması olarak görülmemesi, özenle üzerinde çalışılması ve doğru planlanması, sunulması gereken bir araç olduğu bilinirse bu bilincin yiyecek ve içecek işletmelerine ciddi faydalar sağlayacağı bir gerçektir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75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Menü Kartı</a:t>
            </a:r>
            <a:endParaRPr lang="tr-TR" dirty="0"/>
          </a:p>
        </p:txBody>
      </p:sp>
      <p:pic>
        <p:nvPicPr>
          <p:cNvPr id="5" name="4 İçerik Yer Tutucusu" descr="restoran-menu-tasarim-ornegi.jpg"/>
          <p:cNvPicPr>
            <a:picLocks noGrp="1" noChangeAspect="1"/>
          </p:cNvPicPr>
          <p:nvPr>
            <p:ph idx="1"/>
          </p:nvPr>
        </p:nvPicPr>
        <p:blipFill>
          <a:blip r:embed="rId2"/>
          <a:stretch>
            <a:fillRect/>
          </a:stretch>
        </p:blipFill>
        <p:spPr>
          <a:xfrm>
            <a:off x="2514313" y="1606168"/>
            <a:ext cx="6920152" cy="4611751"/>
          </a:xfrm>
        </p:spPr>
      </p:pic>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283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Menü Planlaması Yapılırken Dikkat Edilmesi Gereken Hususlar</a:t>
            </a:r>
            <a:endParaRPr lang="tr-TR" dirty="0"/>
          </a:p>
        </p:txBody>
      </p:sp>
      <p:sp>
        <p:nvSpPr>
          <p:cNvPr id="3" name="İçerik Yer Tutucusu 2"/>
          <p:cNvSpPr>
            <a:spLocks noGrp="1"/>
          </p:cNvSpPr>
          <p:nvPr>
            <p:ph idx="1"/>
          </p:nvPr>
        </p:nvSpPr>
        <p:spPr/>
        <p:txBody>
          <a:bodyPr/>
          <a:lstStyle/>
          <a:p>
            <a:pPr marL="0" indent="0" algn="just">
              <a:buNone/>
            </a:pPr>
            <a:r>
              <a:rPr lang="tr-TR" b="1" dirty="0">
                <a:solidFill>
                  <a:srgbClr val="FF0000"/>
                </a:solidFill>
              </a:rPr>
              <a:t>Menünün Konusu:</a:t>
            </a:r>
            <a:r>
              <a:rPr lang="tr-TR" dirty="0">
                <a:solidFill>
                  <a:srgbClr val="FF0000"/>
                </a:solidFill>
              </a:rPr>
              <a:t> </a:t>
            </a:r>
            <a:r>
              <a:rPr lang="tr-TR" dirty="0"/>
              <a:t>Menüler işletmenin amaçlarına göre hazırlanmaktadır. Menünün planlanması ve geliştirilmesi hususunda menülerin niçin hazırlandığı sorusuna doğru bir cevap verilmesi oldukça önemli olmaktadır. Mesela bir sünnet düğünü veya bir doğum günü partisi için bir menü hazırlanıyor ise yiyecek ve içecek seçimleri de bu organizasyona göre yapılmalıdır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4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smtClean="0">
                <a:solidFill>
                  <a:srgbClr val="FF0000"/>
                </a:solidFill>
              </a:rPr>
              <a:t>Müşterilerin </a:t>
            </a:r>
            <a:r>
              <a:rPr lang="tr-TR" dirty="0">
                <a:solidFill>
                  <a:srgbClr val="FF0000"/>
                </a:solidFill>
              </a:rPr>
              <a:t>Cinsiyeti ve Yaş Aralığı: </a:t>
            </a:r>
            <a:r>
              <a:rPr lang="tr-TR" dirty="0"/>
              <a:t>Müşterilerin cinsiyet ve yaş grupları, yiyecek ve içecek tercihlerinde etkili olmaktadır. Örneğin genel anlamda orta yaş ve üzerine hizmet veren bir yiyecek ve içecek işletmesinin menüsü, bu yaş grubunun ihtiyaç ve beklentilerine göre şekillenmektedir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787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Müşterilerin İnançları ve Yemek Alışkanlıkları: </a:t>
            </a:r>
            <a:r>
              <a:rPr lang="tr-TR" dirty="0"/>
              <a:t>Akdeniz mutfağına ve damak tadına daha yakın olan bir bölgede, yoğun baharatlı ve ağır yemeklerin sunulması elbette tercih edilmeyecektir. Veya Hristiyanların yaşadığı bir muhitte domuz etinden herhangi bir ürün satmamak, müşteri tercihlerini etkileyebilecektir. Bunlar göz önüne alınarak denebilir ki menülerde yer alacak ürünler belirlenirken hitap edilecek kitlenin inanç ve yemek alışkanlıkları, sunulacak ürünlerin kalitesi kadar önemle üzerinde durulması gereken bir konu olmaktadır.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280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Mevsim ve İklim: </a:t>
            </a:r>
            <a:r>
              <a:rPr lang="tr-TR" dirty="0"/>
              <a:t>Menü içerisinde yer alacak yiyecek ve içeceklerin işletmenin bulunduğu bölgenin coğrafi durumu, iklimi, mevsimi ve beslenme alışkanlıklarını da hesaba katılarak planlanması </a:t>
            </a:r>
            <a:r>
              <a:rPr lang="tr-TR" dirty="0" smtClean="0"/>
              <a:t>gerekmektedir. </a:t>
            </a:r>
            <a:r>
              <a:rPr lang="tr-TR" dirty="0"/>
              <a:t>Mevsiminde bol bulunan ürünlerin menü içerisinde yer alması, tazelik ve tercihleri artırma bakımından etkili olmakla kalmayıp aynı zamanda işletmenin maliyet performansına da olumlu etki edebilecektir.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716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Yemeklerin Besin Değeri: </a:t>
            </a:r>
            <a:r>
              <a:rPr lang="tr-TR" dirty="0"/>
              <a:t>Hazırlanan menüler, sağlık için gerekli besin ögelerini ihtiva etmeli ve yemeklerin öncelik sırasına </a:t>
            </a:r>
            <a:r>
              <a:rPr lang="tr-TR" dirty="0" smtClean="0"/>
              <a:t>uyulmalıdır. Özellikle </a:t>
            </a:r>
            <a:r>
              <a:rPr lang="tr-TR" dirty="0"/>
              <a:t>tabldot menülerin planlama ve geliştirilmesi esnasında et ve et ürünleri ile tahıl, yağ, tatlı gruplarının dengeli dağılımına ve uyum içerisinde menüde yer almasına özen gösterilmelidir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026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İşletme İmkânları: </a:t>
            </a:r>
            <a:r>
              <a:rPr lang="tr-TR" dirty="0"/>
              <a:t>Yiyecek ve içecek işletmelerinin istihdam edeceği personel sayısına, personelinin niteliğine ve sahip olduğu araç gereçlere uygun bir menü hazırlanmalıdır. Örneğin yeterli elemanı bulunmayan bir yiyecek ve içecek işletmesi menüsünde çok vakit alacak, zahmetli yiyecek ve içeceklerin yer alması servisi </a:t>
            </a:r>
            <a:r>
              <a:rPr lang="tr-TR" dirty="0" smtClean="0"/>
              <a:t>aksatabilecektir. </a:t>
            </a:r>
            <a:r>
              <a:rPr lang="tr-TR" dirty="0"/>
              <a:t>Mutfakların kapasitelerine uygun, işletmenin amaçlarıyla örtüşen, maliyeti dengelenmiş ürünlerin menüde yer alması, yiyecek ve içecek işletmeleri açısından öncelikli önem arz etmektedir.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697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algn="just"/>
            <a:r>
              <a:rPr lang="tr-TR" dirty="0">
                <a:solidFill>
                  <a:srgbClr val="FF0000"/>
                </a:solidFill>
              </a:rPr>
              <a:t>Menünün Ekonomik Uygunluğu: </a:t>
            </a:r>
            <a:r>
              <a:rPr lang="tr-TR" dirty="0"/>
              <a:t>Menü içerisinde yer alacak yiyecek ve içeceklerin, yiyecek ve içecek işletmeleri tarafından ideal kâr oranını getirmesi beklenmektedir. Beklenen kârı getirmeyen, satış oranı düşük, tercih edilmeyen ürünlerin menüde yer alması, işletme için bir problem yaratabilmektedir.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1612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algn="just"/>
            <a:r>
              <a:rPr lang="tr-TR" dirty="0">
                <a:solidFill>
                  <a:srgbClr val="FF0000"/>
                </a:solidFill>
              </a:rPr>
              <a:t>Menüde Yer Alan Yiyeceklerin Birbiriyle Uyumu: </a:t>
            </a:r>
            <a:r>
              <a:rPr lang="tr-TR" dirty="0"/>
              <a:t>Menüler bir bütün olarak anlam ifade etmektedir. Müşteride yarattığı imaj açısından da tutarlılık ve uyum tercihlerde etkili olmaktadır. Örneğin bir işletmenin menüsü içerisinde hem Çin yemeği hem İtalyan yemeği hem de Osmanlı mutfağından birkaç örnek görmek, müşteri için güven sağlamaz. Aynı zamanda böyle bir menünün hazırlanması için gerekli olan altyapı da işletme için kârlı olmaz</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8035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algn="just"/>
            <a:r>
              <a:rPr lang="tr-TR" dirty="0">
                <a:solidFill>
                  <a:srgbClr val="FF0000"/>
                </a:solidFill>
              </a:rPr>
              <a:t>Rakip İşletmeler ve Rakiplerin Fiyatlamaları: </a:t>
            </a:r>
            <a:r>
              <a:rPr lang="tr-TR" dirty="0"/>
              <a:t>Bir yiyecek ve içecek işletmesi elbette öncelikli olarak kâr elde etmek ister. Bu amacına ulaşabilmesi, pazara iyi hitap edebilmesiyle ve rakiplerinden farklılaşabilmesiyle mümkün olabilmektedir. Bu noktada girilecek pazarın iyi tanınması, rakiplerin iyi analiz edilmesi gerekmektedir. Örneğin etrafında birçok farklı seçenekte çorbacı olan bir çorbacının, faaliyete başlamadan önce rakiplerini iyi tanıması gerekmektedir. Benzer ürünleri satacakları için, belirli bir çerçevede uygun şekilde fiyatlamalar yapmalı veya diğer işletmelerden farklı ürünler geliştirip piyasaya sürmeye çalışmalıdır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64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49578"/>
          </a:xfrm>
        </p:spPr>
        <p:txBody>
          <a:bodyPr>
            <a:normAutofit fontScale="90000"/>
          </a:bodyPr>
          <a:lstStyle/>
          <a:p>
            <a:r>
              <a:rPr lang="tr-TR" sz="2400" b="1" u="sng" dirty="0" smtClean="0">
                <a:solidFill>
                  <a:srgbClr val="FF0000"/>
                </a:solidFill>
              </a:rPr>
              <a:t>Menü ve tutundurma</a:t>
            </a:r>
            <a:endParaRPr lang="tr-TR" sz="2400" b="1" u="sng" dirty="0">
              <a:solidFill>
                <a:srgbClr val="FF0000"/>
              </a:solidFill>
            </a:endParaRPr>
          </a:p>
        </p:txBody>
      </p:sp>
      <p:sp>
        <p:nvSpPr>
          <p:cNvPr id="3" name="İçerik Yer Tutucusu 2"/>
          <p:cNvSpPr>
            <a:spLocks noGrp="1"/>
          </p:cNvSpPr>
          <p:nvPr>
            <p:ph idx="1"/>
          </p:nvPr>
        </p:nvSpPr>
        <p:spPr>
          <a:xfrm>
            <a:off x="838200" y="798786"/>
            <a:ext cx="10515600" cy="5822731"/>
          </a:xfrm>
        </p:spPr>
        <p:txBody>
          <a:bodyPr>
            <a:normAutofit fontScale="70000" lnSpcReduction="20000"/>
          </a:bodyPr>
          <a:lstStyle/>
          <a:p>
            <a:pPr marL="0" indent="0">
              <a:buNone/>
            </a:pPr>
            <a:r>
              <a:rPr lang="tr-TR" dirty="0" smtClean="0"/>
              <a:t>Menünün tutundurmadaki yeri</a:t>
            </a:r>
          </a:p>
          <a:p>
            <a:pPr marL="0" indent="0">
              <a:buNone/>
            </a:pPr>
            <a:r>
              <a:rPr lang="tr-TR" b="1" u="sng" dirty="0" smtClean="0">
                <a:solidFill>
                  <a:srgbClr val="FF0000"/>
                </a:solidFill>
              </a:rPr>
              <a:t>Menü tutundurma teknikleri</a:t>
            </a:r>
          </a:p>
          <a:p>
            <a:pPr marL="0" indent="0">
              <a:buNone/>
            </a:pPr>
            <a:r>
              <a:rPr lang="tr-TR" b="1" dirty="0" smtClean="0"/>
              <a:t>A-Dış tutundurma teknikleri</a:t>
            </a:r>
          </a:p>
          <a:p>
            <a:pPr marL="0" indent="0">
              <a:buNone/>
            </a:pPr>
            <a:r>
              <a:rPr lang="tr-TR" dirty="0" smtClean="0"/>
              <a:t>1-Doğrudan postalama</a:t>
            </a:r>
          </a:p>
          <a:p>
            <a:pPr marL="0" indent="0">
              <a:buNone/>
            </a:pPr>
            <a:r>
              <a:rPr lang="tr-TR" dirty="0" smtClean="0"/>
              <a:t>2-Basın reklamları</a:t>
            </a:r>
          </a:p>
          <a:p>
            <a:pPr marL="0" indent="0">
              <a:buNone/>
            </a:pPr>
            <a:r>
              <a:rPr lang="tr-TR" dirty="0" smtClean="0"/>
              <a:t>3-Rehber kitaplar</a:t>
            </a:r>
          </a:p>
          <a:p>
            <a:pPr marL="0" indent="0">
              <a:buNone/>
            </a:pPr>
            <a:r>
              <a:rPr lang="tr-TR" dirty="0" smtClean="0"/>
              <a:t>4-Yol işaretleri ve posterler</a:t>
            </a:r>
          </a:p>
          <a:p>
            <a:pPr marL="0" indent="0">
              <a:buNone/>
            </a:pPr>
            <a:r>
              <a:rPr lang="tr-TR" dirty="0" smtClean="0"/>
              <a:t>5-Aracıların tutundurma çabaları</a:t>
            </a:r>
          </a:p>
          <a:p>
            <a:pPr marL="0" indent="0">
              <a:buNone/>
            </a:pPr>
            <a:r>
              <a:rPr lang="tr-TR" dirty="0" smtClean="0"/>
              <a:t>6-Kitle yayın araçları ile tutundurma</a:t>
            </a:r>
          </a:p>
          <a:p>
            <a:pPr marL="0" indent="0">
              <a:buNone/>
            </a:pPr>
            <a:r>
              <a:rPr lang="tr-TR" dirty="0" smtClean="0"/>
              <a:t>7-Uzmanların ve ünlülerin önerileri</a:t>
            </a:r>
          </a:p>
          <a:p>
            <a:pPr marL="0" indent="0">
              <a:buNone/>
            </a:pPr>
            <a:r>
              <a:rPr lang="tr-TR" dirty="0" smtClean="0"/>
              <a:t>8-Ağızdan ağıza iletişim</a:t>
            </a:r>
          </a:p>
          <a:p>
            <a:pPr marL="0" indent="0">
              <a:buNone/>
            </a:pPr>
            <a:r>
              <a:rPr lang="tr-TR" dirty="0" smtClean="0"/>
              <a:t>9-Dış satış elemanları</a:t>
            </a:r>
          </a:p>
          <a:p>
            <a:pPr marL="0" indent="0">
              <a:buNone/>
            </a:pPr>
            <a:r>
              <a:rPr lang="tr-TR" dirty="0" smtClean="0"/>
              <a:t>10-Duyurum</a:t>
            </a:r>
          </a:p>
          <a:p>
            <a:pPr marL="0" indent="0">
              <a:buNone/>
            </a:pPr>
            <a:r>
              <a:rPr lang="tr-TR" dirty="0" smtClean="0"/>
              <a:t>Başkalarını olumlu yönde konuşturma veya yazılar yazmasını sağlama çabasıdır.</a:t>
            </a:r>
          </a:p>
          <a:p>
            <a:pPr marL="0" indent="0">
              <a:buNone/>
            </a:pPr>
            <a:r>
              <a:rPr lang="tr-TR" b="1" dirty="0" smtClean="0"/>
              <a:t>B-İç tutundurma (satış noktası) teknikleri</a:t>
            </a:r>
          </a:p>
          <a:p>
            <a:pPr marL="0" indent="0">
              <a:buNone/>
            </a:pPr>
            <a:r>
              <a:rPr lang="tr-TR" dirty="0" smtClean="0"/>
              <a:t>1-Ayaklı panolar</a:t>
            </a:r>
          </a:p>
          <a:p>
            <a:pPr marL="0" indent="0">
              <a:buNone/>
            </a:pPr>
            <a:r>
              <a:rPr lang="tr-TR" dirty="0" smtClean="0"/>
              <a:t>2-Posterler</a:t>
            </a:r>
          </a:p>
        </p:txBody>
      </p:sp>
    </p:spTree>
    <p:extLst>
      <p:ext uri="{BB962C8B-B14F-4D97-AF65-F5344CB8AC3E}">
        <p14:creationId xmlns:p14="http://schemas.microsoft.com/office/powerpoint/2010/main" val="302901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62760"/>
            <a:ext cx="10515600" cy="6274674"/>
          </a:xfrm>
        </p:spPr>
        <p:txBody>
          <a:bodyPr>
            <a:normAutofit fontScale="40000" lnSpcReduction="20000"/>
          </a:bodyPr>
          <a:lstStyle/>
          <a:p>
            <a:pPr marL="0" indent="0">
              <a:buNone/>
            </a:pPr>
            <a:r>
              <a:rPr lang="tr-TR" sz="4000" dirty="0"/>
              <a:t>3-Çadır kartları</a:t>
            </a:r>
          </a:p>
          <a:p>
            <a:pPr marL="0" indent="0">
              <a:buNone/>
            </a:pPr>
            <a:r>
              <a:rPr lang="tr-TR" sz="4000" dirty="0"/>
              <a:t>Masalara konulur.</a:t>
            </a:r>
          </a:p>
          <a:p>
            <a:pPr marL="0" indent="0">
              <a:buNone/>
            </a:pPr>
            <a:r>
              <a:rPr lang="tr-TR" sz="4000" dirty="0"/>
              <a:t>4-Menü </a:t>
            </a:r>
            <a:r>
              <a:rPr lang="tr-TR" sz="4000" dirty="0" err="1"/>
              <a:t>küpürleri</a:t>
            </a:r>
            <a:endParaRPr lang="tr-TR" sz="4000" dirty="0"/>
          </a:p>
          <a:p>
            <a:pPr marL="0" indent="0">
              <a:buNone/>
            </a:pPr>
            <a:r>
              <a:rPr lang="tr-TR" sz="4000" dirty="0"/>
              <a:t>Restoranda normal menüye iliştirilen spesiyaliteler, günün yiyecekleri ve özel tabldot yiyecekleri hakkında bilgiler veren tutundurma aracıdır.</a:t>
            </a:r>
          </a:p>
          <a:p>
            <a:pPr marL="0" indent="0">
              <a:buNone/>
            </a:pPr>
            <a:r>
              <a:rPr lang="tr-TR" sz="4000" dirty="0" smtClean="0"/>
              <a:t>5-Çapraz bilgilendirme</a:t>
            </a:r>
          </a:p>
          <a:p>
            <a:pPr marL="0" indent="0">
              <a:buNone/>
            </a:pPr>
            <a:r>
              <a:rPr lang="tr-TR" sz="4000" dirty="0" smtClean="0"/>
              <a:t>Yemek salonunda her Pazartesi günü verilen bir yiyeceği çadır kart yoluyla kokteyl salonunda reklamı yapılabilir.</a:t>
            </a:r>
          </a:p>
          <a:p>
            <a:pPr marL="0" indent="0">
              <a:buNone/>
            </a:pPr>
            <a:r>
              <a:rPr lang="tr-TR" sz="4000" dirty="0" smtClean="0"/>
              <a:t>6-İşgörenler</a:t>
            </a:r>
          </a:p>
          <a:p>
            <a:pPr marL="0" indent="0">
              <a:buNone/>
            </a:pPr>
            <a:r>
              <a:rPr lang="tr-TR" sz="4000" dirty="0" smtClean="0"/>
              <a:t>7-Görsel satış araçları</a:t>
            </a:r>
          </a:p>
          <a:p>
            <a:pPr marL="0" indent="0">
              <a:buNone/>
            </a:pPr>
            <a:r>
              <a:rPr lang="tr-TR" sz="4000" dirty="0" smtClean="0"/>
              <a:t>8-Çocuk menüleri</a:t>
            </a:r>
          </a:p>
          <a:p>
            <a:pPr marL="0" indent="0">
              <a:buNone/>
            </a:pPr>
            <a:r>
              <a:rPr lang="tr-TR" sz="4000" dirty="0" smtClean="0"/>
              <a:t>9-Diğer iç tutundurma araçları</a:t>
            </a:r>
          </a:p>
          <a:p>
            <a:pPr marL="0" indent="0">
              <a:buNone/>
            </a:pPr>
            <a:r>
              <a:rPr lang="tr-TR" sz="4000" dirty="0" smtClean="0"/>
              <a:t>Bardak ve vazo altlıkları, peçeteler, kağıt masa örtüleri, önceden </a:t>
            </a:r>
            <a:r>
              <a:rPr lang="tr-TR" sz="4000" dirty="0" err="1" smtClean="0"/>
              <a:t>porsiyonlanmış</a:t>
            </a:r>
            <a:r>
              <a:rPr lang="tr-TR" sz="4000" dirty="0" smtClean="0"/>
              <a:t> </a:t>
            </a:r>
            <a:r>
              <a:rPr lang="tr-TR" sz="4000" dirty="0" err="1" smtClean="0"/>
              <a:t>kondimentler</a:t>
            </a:r>
            <a:r>
              <a:rPr lang="tr-TR" sz="4000" dirty="0" smtClean="0"/>
              <a:t> (çeşniler), kokteyl çubukları, çakmaklar, rozetler vb.</a:t>
            </a:r>
          </a:p>
          <a:p>
            <a:pPr marL="0" indent="0">
              <a:buNone/>
            </a:pPr>
            <a:endParaRPr lang="tr-TR" sz="4000" dirty="0"/>
          </a:p>
          <a:p>
            <a:pPr marL="0" indent="0">
              <a:buNone/>
            </a:pPr>
            <a:r>
              <a:rPr lang="tr-TR" sz="4000" b="1" dirty="0" smtClean="0">
                <a:solidFill>
                  <a:srgbClr val="FF0000"/>
                </a:solidFill>
              </a:rPr>
              <a:t>MENÜ DÜZENLEME (menü oluşturma, menü yapılandırma, menü tasarımı)</a:t>
            </a:r>
          </a:p>
          <a:p>
            <a:pPr marL="0" indent="0">
              <a:buNone/>
            </a:pPr>
            <a:r>
              <a:rPr lang="tr-TR" sz="4000" b="1" dirty="0" smtClean="0"/>
              <a:t>*Menü düzenlenmesi menü kartının boyutlarının ,renginin, kullanılacak metnin belirlenmesi ve yiyecek-içeceklerin menüye yerleştirilmesiyle ilgili çalışmaları içeren bir süreçtir.</a:t>
            </a:r>
          </a:p>
          <a:p>
            <a:pPr marL="0" indent="0">
              <a:buNone/>
            </a:pPr>
            <a:r>
              <a:rPr lang="tr-TR" sz="4000" b="1" u="sng" dirty="0" smtClean="0"/>
              <a:t>Menü düzenleme ilkeleri</a:t>
            </a:r>
          </a:p>
          <a:p>
            <a:pPr marL="0" indent="0">
              <a:buNone/>
            </a:pPr>
            <a:r>
              <a:rPr lang="tr-TR" sz="4000" b="1" dirty="0"/>
              <a:t>1-Sorumluluk İlkesi</a:t>
            </a:r>
            <a:r>
              <a:rPr lang="tr-TR" sz="4000" dirty="0"/>
              <a:t>: Menü düzenleme ve pazarlamayla ilgili kararlar, menü komitesinin iş birliği ve katılımıyla birlikte alınmaktadır. </a:t>
            </a:r>
            <a:endParaRPr lang="tr-TR" sz="4000" dirty="0" smtClean="0"/>
          </a:p>
          <a:p>
            <a:pPr marL="0" indent="0">
              <a:buNone/>
            </a:pPr>
            <a:r>
              <a:rPr lang="tr-TR" sz="4000" b="1" dirty="0"/>
              <a:t>2-Yaratıcılık İlkesi</a:t>
            </a:r>
            <a:r>
              <a:rPr lang="tr-TR" sz="4000" dirty="0"/>
              <a:t>: Menünün akılda kalıcılığının sağlanmasına yardımcı olmak amacıyla ne kadar yiyecek ve içeceğin hangi sırayla menü kartında yer alacağı, şekli, büyüklüğü ve katlama durumuna karar verilerek bir stil yaratılmaktadır.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9027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0924"/>
            <a:ext cx="10515600" cy="5746039"/>
          </a:xfrm>
        </p:spPr>
        <p:txBody>
          <a:bodyPr>
            <a:normAutofit fontScale="70000" lnSpcReduction="20000"/>
          </a:bodyPr>
          <a:lstStyle/>
          <a:p>
            <a:pPr algn="just">
              <a:buNone/>
            </a:pPr>
            <a:r>
              <a:rPr lang="tr-TR" dirty="0"/>
              <a:t> </a:t>
            </a:r>
            <a:r>
              <a:rPr lang="tr-TR" b="1" dirty="0" smtClean="0"/>
              <a:t>3-Materyal </a:t>
            </a:r>
            <a:r>
              <a:rPr lang="tr-TR" b="1" dirty="0"/>
              <a:t>İlkesi</a:t>
            </a:r>
            <a:r>
              <a:rPr lang="tr-TR" dirty="0"/>
              <a:t>: Menünün basılacağı kartın da özellikleri çok önemli olmaktadır. Bir kerelik menülerde çok pahalı olmayan materyallerin tercih edilmesi önerilirken uzun süreli menülerde kolay yırtılmayan, rengi eskimeyen, toz tutmayan, çarpıcı, konseptle uyumlu, gösterişli ve kaliteli materyaller </a:t>
            </a:r>
            <a:r>
              <a:rPr lang="tr-TR" dirty="0" smtClean="0"/>
              <a:t>önerilmektedir.</a:t>
            </a:r>
          </a:p>
          <a:p>
            <a:pPr algn="just">
              <a:buNone/>
            </a:pPr>
            <a:r>
              <a:rPr lang="tr-TR" b="1" dirty="0" smtClean="0"/>
              <a:t>4-Renklendirme </a:t>
            </a:r>
            <a:r>
              <a:rPr lang="tr-TR" b="1" dirty="0"/>
              <a:t>İlkesi</a:t>
            </a:r>
            <a:r>
              <a:rPr lang="tr-TR" dirty="0"/>
              <a:t>: Renklerin pazarlamada etkisi büyük olmaktadır. Buna uygun şekilde tasarlanmış bir menü elbette başarıyı getirecektir. Menünün canlı renklerden oluşması da dikkat çekici ve akılda kalıcı bir sonuç oluşturabilmektedir. Fakat elbette farklı renkler kullanımı ekstra bir maliyet gerektirdiğinden bu renk seçeneği iki ile sınırlandırılmalıdır.</a:t>
            </a:r>
          </a:p>
          <a:p>
            <a:pPr algn="just">
              <a:buNone/>
            </a:pPr>
            <a:r>
              <a:rPr lang="tr-TR" b="1" dirty="0" smtClean="0"/>
              <a:t>5-Kalabalık </a:t>
            </a:r>
            <a:r>
              <a:rPr lang="tr-TR" b="1" dirty="0"/>
              <a:t>Olmama İlkesi</a:t>
            </a:r>
            <a:r>
              <a:rPr lang="tr-TR" dirty="0"/>
              <a:t>: Menü kartının sayfasının %50’sinin boş ancak çok geniş kenar ve satır aralıklarına da meydan vermeden basılması sağlanmaktadır. </a:t>
            </a:r>
            <a:endParaRPr lang="tr-TR" dirty="0" smtClean="0"/>
          </a:p>
          <a:p>
            <a:pPr algn="just">
              <a:buNone/>
            </a:pPr>
            <a:r>
              <a:rPr lang="tr-TR" b="1" dirty="0" smtClean="0"/>
              <a:t>6- </a:t>
            </a:r>
            <a:r>
              <a:rPr lang="tr-TR" b="1" dirty="0"/>
              <a:t>Sıra İlkesi</a:t>
            </a:r>
            <a:r>
              <a:rPr lang="tr-TR" dirty="0"/>
              <a:t>: Yiyecek ve içecekler belirli bir sıraya göre dizilmelidir. Özellikle menü kartının tasarımında en üst kısımda popüler olan yiyeceklerin yer alması </a:t>
            </a:r>
            <a:r>
              <a:rPr lang="tr-TR" dirty="0" smtClean="0"/>
              <a:t>önerilmektedir.</a:t>
            </a:r>
          </a:p>
          <a:p>
            <a:pPr algn="just">
              <a:buNone/>
            </a:pPr>
            <a:r>
              <a:rPr lang="tr-TR" b="1" dirty="0" smtClean="0"/>
              <a:t>7-Adres Verme ve Götürebilme İlkesi</a:t>
            </a:r>
            <a:r>
              <a:rPr lang="tr-TR" dirty="0" smtClean="0"/>
              <a:t>: </a:t>
            </a:r>
            <a:r>
              <a:rPr lang="tr-TR" dirty="0"/>
              <a:t>İşletmeyle ilgili adres ve telefon bilgilerinin varsa İnternet sitesinin, e-mail iletişim yollarının menü kartının tasarımında yer alması önerilmektedir. </a:t>
            </a:r>
            <a:endParaRPr lang="tr-TR" dirty="0" smtClean="0"/>
          </a:p>
          <a:p>
            <a:pPr algn="just">
              <a:buNone/>
            </a:pPr>
            <a:r>
              <a:rPr lang="tr-TR" b="1" dirty="0"/>
              <a:t>8- Ayrı Menü İlkesi: </a:t>
            </a:r>
            <a:r>
              <a:rPr lang="tr-TR" dirty="0"/>
              <a:t>Öğünler için ayrı ayrı menü hazırlamak elbette ki zordur fakat çocuk menüsü veya diyet menüler gibi farklı isteklere ve gruplara hitap eden menülerin ayrı tasarlanması önerilmektedir</a:t>
            </a:r>
          </a:p>
          <a:p>
            <a:pPr algn="just">
              <a:buNone/>
            </a:pPr>
            <a:r>
              <a:rPr lang="tr-TR" b="1" dirty="0" smtClean="0"/>
              <a:t>9-Karalamama </a:t>
            </a:r>
            <a:r>
              <a:rPr lang="tr-TR" b="1" dirty="0"/>
              <a:t>İlkesi</a:t>
            </a:r>
            <a:r>
              <a:rPr lang="tr-TR" dirty="0">
                <a:solidFill>
                  <a:srgbClr val="FF0000"/>
                </a:solidFill>
              </a:rPr>
              <a:t>: </a:t>
            </a:r>
            <a:r>
              <a:rPr lang="tr-TR" dirty="0"/>
              <a:t>Menülerde kimi zaman fiyat değişiklikleri olabilmektedir. Fakat menü kartı üzerinde bu değişikliklerin karalama yapılarak, üzeri çizilerek belirtilmesi oldukça sakıncalı bulunmaktadır. Fiyat değişikliği gibi durumlar söz konusu olduğunda menülerin düzenlenerek yeniden basılması önerilmektedir. </a:t>
            </a:r>
            <a:endParaRPr lang="tr-TR" dirty="0" smtClean="0"/>
          </a:p>
          <a:p>
            <a:pPr algn="just">
              <a:buNone/>
            </a:pPr>
            <a:r>
              <a:rPr lang="tr-TR" dirty="0" smtClean="0">
                <a:solidFill>
                  <a:srgbClr val="FF0000"/>
                </a:solidFill>
              </a:rPr>
              <a:t>	</a:t>
            </a:r>
            <a:endParaRPr lang="tr-TR" dirty="0"/>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 y="5691982"/>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576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7559"/>
            <a:ext cx="10515600" cy="5875282"/>
          </a:xfrm>
        </p:spPr>
        <p:txBody>
          <a:bodyPr>
            <a:normAutofit fontScale="62500" lnSpcReduction="20000"/>
          </a:bodyPr>
          <a:lstStyle/>
          <a:p>
            <a:pPr marL="0" indent="0">
              <a:buNone/>
            </a:pPr>
            <a:r>
              <a:rPr lang="tr-TR" b="1" dirty="0" smtClean="0"/>
              <a:t>10-Gizliliği </a:t>
            </a:r>
            <a:r>
              <a:rPr lang="tr-TR" b="1" dirty="0"/>
              <a:t>Koruma İlkesi</a:t>
            </a:r>
            <a:r>
              <a:rPr lang="tr-TR" dirty="0"/>
              <a:t>: Bazen müşteriler özel günlerde veya davetlerde ne ısmarladıklarının bilinmesini istemeyebilirler. Bu anlamda ürünlerin karşılarında fiyatlarının yazmaması da menü tasarımında dikkat edilebilecek bir nokta olmaktadır. Bu sebeple bazı menülerin fiyatlar olmadan hazırlanması ve böyle durumlarda kullanılması </a:t>
            </a:r>
            <a:r>
              <a:rPr lang="tr-TR" dirty="0" smtClean="0"/>
              <a:t>düşünülebilmektedir.</a:t>
            </a:r>
          </a:p>
          <a:p>
            <a:pPr marL="0" indent="0">
              <a:buNone/>
            </a:pPr>
            <a:r>
              <a:rPr lang="tr-TR" b="1" dirty="0"/>
              <a:t>11-Tanıtma İlkesi</a:t>
            </a:r>
            <a:r>
              <a:rPr lang="tr-TR" dirty="0"/>
              <a:t>: Tanıtma ilkesine göre menüler müşterilerin gözünde işletmelerin tanıtımını yapan, takdim eden birer satıcıdır. Bu sebeple işletmenin tarihçesi gibi önemli bilgiler menü kartında yer almalıdır</a:t>
            </a:r>
            <a:r>
              <a:rPr lang="tr-TR" dirty="0" smtClean="0"/>
              <a:t>.</a:t>
            </a:r>
          </a:p>
          <a:p>
            <a:pPr marL="0" indent="0">
              <a:buNone/>
            </a:pPr>
            <a:r>
              <a:rPr lang="tr-TR" b="1" dirty="0"/>
              <a:t>12-Değiştirme İlkesi</a:t>
            </a:r>
            <a:r>
              <a:rPr lang="tr-TR" dirty="0"/>
              <a:t>: Değiştirme ilkesine göre monotonluğun önlenebilmesi için kapak ve içerisinde yer alan desenler yılda dört, ürünler ise iki defa değiştirilmelidir. </a:t>
            </a:r>
            <a:endParaRPr lang="tr-TR" dirty="0" smtClean="0"/>
          </a:p>
          <a:p>
            <a:pPr marL="0" indent="0">
              <a:buNone/>
            </a:pPr>
            <a:r>
              <a:rPr lang="tr-TR" b="1" dirty="0" smtClean="0"/>
              <a:t>13-Alınabilme </a:t>
            </a:r>
            <a:r>
              <a:rPr lang="tr-TR" b="1" dirty="0"/>
              <a:t>İlkesi: </a:t>
            </a:r>
            <a:r>
              <a:rPr lang="tr-TR" dirty="0"/>
              <a:t>Fiyatlandırma menü tasarımında oldukça önemlidir. Pahalı ürünlerin yer aldığı menüler bazen müşteriler tarafından talebi karşılayamamaktadır. Bu sebeple nispeten daha ucuz menülerin bulundurulması, istenildiğinde kullanılabilmesi önerilmektedir. </a:t>
            </a:r>
          </a:p>
          <a:p>
            <a:pPr marL="0" indent="0">
              <a:buNone/>
            </a:pPr>
            <a:r>
              <a:rPr lang="tr-TR" b="1" dirty="0" smtClean="0"/>
              <a:t>14-Genel sunum ilkesi</a:t>
            </a:r>
          </a:p>
          <a:p>
            <a:pPr marL="0" indent="0">
              <a:buNone/>
            </a:pPr>
            <a:r>
              <a:rPr lang="tr-TR" dirty="0" smtClean="0"/>
              <a:t>a)Menü çekici olmalıdır</a:t>
            </a:r>
          </a:p>
          <a:p>
            <a:pPr marL="0" indent="0">
              <a:buNone/>
            </a:pPr>
            <a:r>
              <a:rPr lang="tr-TR" dirty="0" smtClean="0"/>
              <a:t>b)Menü temiz olmalıdır</a:t>
            </a:r>
          </a:p>
          <a:p>
            <a:pPr marL="0" indent="0">
              <a:buNone/>
            </a:pPr>
            <a:r>
              <a:rPr lang="tr-TR" dirty="0" smtClean="0"/>
              <a:t>c)Menünün okunması kolay olmalıdır</a:t>
            </a:r>
          </a:p>
          <a:p>
            <a:pPr marL="0" indent="0">
              <a:buNone/>
            </a:pPr>
            <a:r>
              <a:rPr lang="tr-TR" dirty="0" smtClean="0"/>
              <a:t>d)Menü dekoru tamamlamalıdır</a:t>
            </a:r>
          </a:p>
          <a:p>
            <a:pPr marL="0" indent="0">
              <a:buNone/>
            </a:pPr>
            <a:r>
              <a:rPr lang="tr-TR" dirty="0" smtClean="0"/>
              <a:t>e)Menü müşterilerin beklentilerini yansıtmalıdır</a:t>
            </a:r>
          </a:p>
          <a:p>
            <a:pPr marL="0" indent="0">
              <a:buNone/>
            </a:pPr>
            <a:r>
              <a:rPr lang="tr-TR" dirty="0" smtClean="0"/>
              <a:t>f)Menü düzeni iyi yapılmalıdır</a:t>
            </a:r>
            <a:endParaRPr lang="tr-TR" dirty="0"/>
          </a:p>
          <a:p>
            <a:pPr marL="0" indent="0">
              <a:buNone/>
            </a:pPr>
            <a:r>
              <a:rPr lang="tr-TR" dirty="0" smtClean="0"/>
              <a:t>g)Menüde </a:t>
            </a:r>
            <a:r>
              <a:rPr lang="tr-TR" dirty="0" smtClean="0"/>
              <a:t>iyi bir dil kullanılmalıdır</a:t>
            </a:r>
          </a:p>
          <a:p>
            <a:pPr marL="0" indent="0">
              <a:buNone/>
            </a:pPr>
            <a:r>
              <a:rPr lang="tr-TR" dirty="0" smtClean="0"/>
              <a:t>h)Menü doğruyu söylemelidir</a:t>
            </a:r>
          </a:p>
          <a:p>
            <a:pPr marL="0" indent="0">
              <a:buNone/>
            </a:pPr>
            <a:r>
              <a:rPr lang="tr-TR" dirty="0" smtClean="0"/>
              <a:t>I)Menüde yiyecekler yenilme süresine göre düzenlenmelidir</a:t>
            </a: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63634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99090"/>
            <a:ext cx="10515600" cy="5833241"/>
          </a:xfrm>
        </p:spPr>
        <p:txBody>
          <a:bodyPr>
            <a:normAutofit fontScale="62500" lnSpcReduction="20000"/>
          </a:bodyPr>
          <a:lstStyle/>
          <a:p>
            <a:pPr marL="0" indent="0">
              <a:buNone/>
            </a:pPr>
            <a:r>
              <a:rPr lang="tr-TR" b="1" u="sng" dirty="0" smtClean="0">
                <a:solidFill>
                  <a:srgbClr val="FF0000"/>
                </a:solidFill>
              </a:rPr>
              <a:t>Menü düzenlenmesinde dikkat edilecek hususlar</a:t>
            </a:r>
          </a:p>
          <a:p>
            <a:pPr marL="0" indent="0">
              <a:buNone/>
            </a:pPr>
            <a:r>
              <a:rPr lang="tr-TR" b="1" dirty="0" smtClean="0"/>
              <a:t>1-Menü sırası</a:t>
            </a:r>
          </a:p>
          <a:p>
            <a:pPr marL="0" indent="0">
              <a:buNone/>
            </a:pPr>
            <a:r>
              <a:rPr lang="tr-TR" dirty="0" smtClean="0"/>
              <a:t>Yiyecek-içeceklerin yenilme ve içilme sırasına göre menüye yerleştirilmelidir.</a:t>
            </a:r>
          </a:p>
          <a:p>
            <a:pPr marL="0" indent="0">
              <a:buNone/>
            </a:pPr>
            <a:r>
              <a:rPr lang="tr-TR" dirty="0" smtClean="0"/>
              <a:t>*Menülerin dikkat çeken yeri iç merkez veya iç sağ sayfadır.</a:t>
            </a:r>
          </a:p>
          <a:p>
            <a:pPr marL="0" indent="0">
              <a:buNone/>
            </a:pPr>
            <a:r>
              <a:rPr lang="tr-TR" dirty="0" smtClean="0"/>
              <a:t>*Giriş yiyecekleri en çok satılan yiyecekler olduğundan bunlar menüde en iyi şekilde yerleştirilmelidir.</a:t>
            </a:r>
          </a:p>
          <a:p>
            <a:pPr marL="0" indent="0">
              <a:buNone/>
            </a:pPr>
            <a:r>
              <a:rPr lang="tr-TR" dirty="0" smtClean="0"/>
              <a:t>*Menüde yiyecek içeceklerin fiyatları yüksek fiyattan ucuza veya tam tersi olacak şekilde dizilmelidir. Fiyatların karışık yerleştirilmesinin müşteriler üzerine etkisi vardır.</a:t>
            </a:r>
          </a:p>
          <a:p>
            <a:pPr marL="0" indent="0">
              <a:buNone/>
            </a:pPr>
            <a:r>
              <a:rPr lang="tr-TR" dirty="0" smtClean="0"/>
              <a:t>*Menü de önce deniz ürünleri, sonra kümes hayvanı ürünleri ve sonra kırmızı et ürünleri sıralanmalıdır.</a:t>
            </a:r>
          </a:p>
          <a:p>
            <a:pPr marL="0" indent="0">
              <a:buNone/>
            </a:pPr>
            <a:r>
              <a:rPr lang="tr-TR" dirty="0" smtClean="0"/>
              <a:t>*Alkollü içecekler içilme sırasına göre menüye konulmalıdır.</a:t>
            </a:r>
          </a:p>
          <a:p>
            <a:pPr marL="0" indent="0">
              <a:buNone/>
            </a:pPr>
            <a:r>
              <a:rPr lang="tr-TR" dirty="0" smtClean="0"/>
              <a:t>Fiziksel menü yiyecek içecek tesisiyle müşteriler arasında iletişimi sağlayan temel bir araçtır.</a:t>
            </a:r>
          </a:p>
          <a:p>
            <a:pPr marL="0" indent="0">
              <a:buNone/>
            </a:pPr>
            <a:r>
              <a:rPr lang="tr-TR" b="1" dirty="0" smtClean="0"/>
              <a:t>2-Menü metni</a:t>
            </a:r>
          </a:p>
          <a:p>
            <a:pPr marL="0" indent="0">
              <a:buNone/>
            </a:pPr>
            <a:r>
              <a:rPr lang="tr-TR" dirty="0" smtClean="0"/>
              <a:t>Menüde kullanılan yazı stili, boyutu menüde yer alan yiyecek ve içecekleri birbirinden ayırmalıdır.</a:t>
            </a:r>
          </a:p>
          <a:p>
            <a:pPr marL="0" indent="0">
              <a:buNone/>
            </a:pPr>
            <a:r>
              <a:rPr lang="tr-TR" dirty="0" smtClean="0"/>
              <a:t>Menü metni dört grupta toplanabilir;</a:t>
            </a:r>
          </a:p>
          <a:p>
            <a:pPr marL="0" indent="0">
              <a:buNone/>
            </a:pPr>
            <a:r>
              <a:rPr lang="tr-TR" dirty="0" smtClean="0"/>
              <a:t>a)Yiyeceklerin listelenmesine ait metin</a:t>
            </a:r>
          </a:p>
          <a:p>
            <a:pPr marL="0" indent="0">
              <a:buNone/>
            </a:pPr>
            <a:r>
              <a:rPr lang="tr-TR" dirty="0" smtClean="0"/>
              <a:t>b)Yiyeceklerin tanımına ait metin</a:t>
            </a:r>
          </a:p>
          <a:p>
            <a:pPr marL="0" indent="0">
              <a:buNone/>
            </a:pPr>
            <a:r>
              <a:rPr lang="tr-TR" dirty="0" smtClean="0"/>
              <a:t>c)Kurumsal metin</a:t>
            </a:r>
          </a:p>
          <a:p>
            <a:pPr marL="0" indent="0">
              <a:buNone/>
            </a:pPr>
            <a:r>
              <a:rPr lang="tr-TR" dirty="0" smtClean="0"/>
              <a:t>d)Adres ve diğer etkinliklere ait bilgiler veren metin</a:t>
            </a:r>
            <a:endParaRPr lang="tr-TR" dirty="0"/>
          </a:p>
        </p:txBody>
      </p:sp>
    </p:spTree>
    <p:extLst>
      <p:ext uri="{BB962C8B-B14F-4D97-AF65-F5344CB8AC3E}">
        <p14:creationId xmlns:p14="http://schemas.microsoft.com/office/powerpoint/2010/main" val="715902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8069"/>
            <a:ext cx="10515600" cy="5864772"/>
          </a:xfrm>
        </p:spPr>
        <p:txBody>
          <a:bodyPr>
            <a:normAutofit fontScale="85000" lnSpcReduction="20000"/>
          </a:bodyPr>
          <a:lstStyle/>
          <a:p>
            <a:pPr marL="0" indent="0">
              <a:buNone/>
            </a:pPr>
            <a:r>
              <a:rPr lang="tr-TR" b="1" dirty="0" smtClean="0"/>
              <a:t>3-Menü kapağı</a:t>
            </a:r>
          </a:p>
          <a:p>
            <a:pPr marL="0" indent="0">
              <a:buNone/>
            </a:pPr>
            <a:r>
              <a:rPr lang="tr-TR" b="1" dirty="0" smtClean="0"/>
              <a:t>4-Menünün esnekliği</a:t>
            </a:r>
          </a:p>
          <a:p>
            <a:pPr marL="0" indent="0">
              <a:buNone/>
            </a:pPr>
            <a:r>
              <a:rPr lang="tr-TR" b="1" dirty="0" smtClean="0"/>
              <a:t>5-Menünün büyüklüğü (boyutları)</a:t>
            </a:r>
          </a:p>
          <a:p>
            <a:pPr marL="0" indent="0">
              <a:buNone/>
            </a:pPr>
            <a:r>
              <a:rPr lang="tr-TR" dirty="0" smtClean="0"/>
              <a:t>Menünün güzelleştirilmesi için yapılan cilalama işlemleri;</a:t>
            </a:r>
          </a:p>
          <a:p>
            <a:pPr marL="0" indent="0">
              <a:buNone/>
            </a:pPr>
            <a:r>
              <a:rPr lang="tr-TR" dirty="0" smtClean="0"/>
              <a:t>*Vernikleme</a:t>
            </a:r>
          </a:p>
          <a:p>
            <a:pPr marL="0" indent="0">
              <a:buNone/>
            </a:pPr>
            <a:r>
              <a:rPr lang="tr-TR" dirty="0" smtClean="0"/>
              <a:t>*</a:t>
            </a:r>
            <a:r>
              <a:rPr lang="tr-TR" dirty="0" err="1" smtClean="0"/>
              <a:t>Laminasyon</a:t>
            </a:r>
            <a:endParaRPr lang="tr-TR" dirty="0" smtClean="0"/>
          </a:p>
          <a:p>
            <a:pPr marL="0" indent="0">
              <a:buNone/>
            </a:pPr>
            <a:r>
              <a:rPr lang="tr-TR" dirty="0" smtClean="0"/>
              <a:t>*</a:t>
            </a:r>
            <a:r>
              <a:rPr lang="tr-TR" dirty="0" err="1" smtClean="0"/>
              <a:t>Plastikleme</a:t>
            </a:r>
            <a:endParaRPr lang="tr-TR" dirty="0" smtClean="0"/>
          </a:p>
          <a:p>
            <a:pPr marL="0" indent="0">
              <a:buNone/>
            </a:pPr>
            <a:r>
              <a:rPr lang="tr-TR" b="1" dirty="0" smtClean="0"/>
              <a:t>6-Menüde göz hareketleri</a:t>
            </a:r>
          </a:p>
          <a:p>
            <a:pPr marL="0" indent="0">
              <a:buNone/>
            </a:pPr>
            <a:r>
              <a:rPr lang="tr-TR" dirty="0" smtClean="0"/>
              <a:t>Tek sayfalı menü: En önemli bölüm menün sağ tarafında ve ortasının biraz üstünde kalan bölümdür.</a:t>
            </a:r>
          </a:p>
          <a:p>
            <a:pPr marL="0" indent="0">
              <a:buNone/>
            </a:pPr>
            <a:r>
              <a:rPr lang="tr-TR" dirty="0" smtClean="0"/>
              <a:t>İki katlamalı menü: En önemli bölüm menünün sağ tarafında başlar yukarıya doğru yöneldikten sonra sol tarafın üstünden alta doğru ve sağ tarafın altında biter.</a:t>
            </a:r>
          </a:p>
          <a:p>
            <a:pPr marL="0" indent="0">
              <a:buNone/>
            </a:pPr>
            <a:r>
              <a:rPr lang="tr-TR" dirty="0" smtClean="0"/>
              <a:t>Üç katlamalı menü: Orta üstten başlayıp sağ üst sonra sol üstten alta doğru sağ alta doğru yönelerek devam eder.</a:t>
            </a:r>
          </a:p>
          <a:p>
            <a:pPr marL="0" indent="0">
              <a:buNone/>
            </a:pPr>
            <a:r>
              <a:rPr lang="tr-TR" dirty="0" smtClean="0"/>
              <a:t>Zarf katlamalı menü: Yiyecekler üst panele yerleştirilmelidir.</a:t>
            </a:r>
            <a:endParaRPr lang="tr-TR" dirty="0"/>
          </a:p>
        </p:txBody>
      </p:sp>
    </p:spTree>
    <p:extLst>
      <p:ext uri="{BB962C8B-B14F-4D97-AF65-F5344CB8AC3E}">
        <p14:creationId xmlns:p14="http://schemas.microsoft.com/office/powerpoint/2010/main" val="3966597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Menü Kartı Tasarımı</a:t>
            </a:r>
            <a:endParaRPr lang="tr-TR" dirty="0"/>
          </a:p>
        </p:txBody>
      </p:sp>
      <p:pic>
        <p:nvPicPr>
          <p:cNvPr id="5" name="4 İçerik Yer Tutucusu" descr="ögretmenevi-menü-tasarımı.jpg"/>
          <p:cNvPicPr>
            <a:picLocks noGrp="1" noChangeAspect="1"/>
          </p:cNvPicPr>
          <p:nvPr>
            <p:ph idx="1"/>
          </p:nvPr>
        </p:nvPicPr>
        <p:blipFill>
          <a:blip r:embed="rId2"/>
          <a:stretch>
            <a:fillRect/>
          </a:stretch>
        </p:blipFill>
        <p:spPr>
          <a:xfrm>
            <a:off x="2847434" y="1435480"/>
            <a:ext cx="4843399" cy="4843399"/>
          </a:xfrm>
        </p:spPr>
      </p:pic>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283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2289</TotalTime>
  <Words>2136</Words>
  <Application>Microsoft Office PowerPoint</Application>
  <PresentationFormat>Geniş ekran</PresentationFormat>
  <Paragraphs>137</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Arial</vt:lpstr>
      <vt:lpstr>Calibri</vt:lpstr>
      <vt:lpstr>Calibri Light</vt:lpstr>
      <vt:lpstr>Office Teması</vt:lpstr>
      <vt:lpstr>PowerPoint Sunusu</vt:lpstr>
      <vt:lpstr>Menü Kartı</vt:lpstr>
      <vt:lpstr>Menü ve tutundurma</vt:lpstr>
      <vt:lpstr>PowerPoint Sunusu</vt:lpstr>
      <vt:lpstr>PowerPoint Sunusu</vt:lpstr>
      <vt:lpstr>PowerPoint Sunusu</vt:lpstr>
      <vt:lpstr>PowerPoint Sunusu</vt:lpstr>
      <vt:lpstr>PowerPoint Sunusu</vt:lpstr>
      <vt:lpstr>Menü Kartı Tasarımı</vt:lpstr>
      <vt:lpstr>İyi bir şekilde tasarlanmış menü kartı;</vt:lpstr>
      <vt:lpstr>Menü Kartının Anlamı?</vt:lpstr>
      <vt:lpstr>Müşteriler için menü:</vt:lpstr>
      <vt:lpstr>İşçiler (Çalışanlar) için Menü</vt:lpstr>
      <vt:lpstr>Yöneticiler için menü:</vt:lpstr>
      <vt:lpstr>Yatırımcılar için menü:</vt:lpstr>
      <vt:lpstr>İşletmeler için menü:</vt:lpstr>
      <vt:lpstr>Ağzının tadını bilenler için menü:</vt:lpstr>
      <vt:lpstr>Açlığını gidermek isteyenler için menü:</vt:lpstr>
      <vt:lpstr>Çoğu insanlar için menü:</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UZEM - Part 1</dc:creator>
  <cp:lastModifiedBy>seyitAliçelik</cp:lastModifiedBy>
  <cp:revision>117</cp:revision>
  <dcterms:created xsi:type="dcterms:W3CDTF">2016-06-28T08:34:33Z</dcterms:created>
  <dcterms:modified xsi:type="dcterms:W3CDTF">2023-11-01T07:56:00Z</dcterms:modified>
</cp:coreProperties>
</file>